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1"/>
  </p:notesMasterIdLst>
  <p:sldIdLst>
    <p:sldId id="256" r:id="rId2"/>
    <p:sldId id="257" r:id="rId3"/>
    <p:sldId id="259" r:id="rId4"/>
    <p:sldId id="418" r:id="rId5"/>
    <p:sldId id="260" r:id="rId6"/>
    <p:sldId id="261" r:id="rId7"/>
    <p:sldId id="262" r:id="rId8"/>
    <p:sldId id="417" r:id="rId9"/>
    <p:sldId id="258" r:id="rId10"/>
    <p:sldId id="264" r:id="rId11"/>
    <p:sldId id="275" r:id="rId12"/>
    <p:sldId id="276" r:id="rId13"/>
    <p:sldId id="277" r:id="rId14"/>
    <p:sldId id="278" r:id="rId15"/>
    <p:sldId id="265" r:id="rId16"/>
    <p:sldId id="279" r:id="rId17"/>
    <p:sldId id="280" r:id="rId18"/>
    <p:sldId id="281" r:id="rId19"/>
    <p:sldId id="267" r:id="rId20"/>
    <p:sldId id="268" r:id="rId21"/>
    <p:sldId id="282" r:id="rId22"/>
    <p:sldId id="283" r:id="rId23"/>
    <p:sldId id="284" r:id="rId24"/>
    <p:sldId id="288" r:id="rId25"/>
    <p:sldId id="426" r:id="rId26"/>
    <p:sldId id="286" r:id="rId27"/>
    <p:sldId id="269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70" r:id="rId37"/>
    <p:sldId id="298" r:id="rId38"/>
    <p:sldId id="272" r:id="rId39"/>
    <p:sldId id="274" r:id="rId40"/>
    <p:sldId id="295" r:id="rId41"/>
    <p:sldId id="296" r:id="rId42"/>
    <p:sldId id="297" r:id="rId43"/>
    <p:sldId id="299" r:id="rId44"/>
    <p:sldId id="300" r:id="rId45"/>
    <p:sldId id="420" r:id="rId46"/>
    <p:sldId id="301" r:id="rId47"/>
    <p:sldId id="302" r:id="rId48"/>
    <p:sldId id="303" r:id="rId49"/>
    <p:sldId id="306" r:id="rId50"/>
    <p:sldId id="304" r:id="rId51"/>
    <p:sldId id="305" r:id="rId52"/>
    <p:sldId id="307" r:id="rId53"/>
    <p:sldId id="308" r:id="rId54"/>
    <p:sldId id="312" r:id="rId55"/>
    <p:sldId id="309" r:id="rId56"/>
    <p:sldId id="311" r:id="rId57"/>
    <p:sldId id="310" r:id="rId58"/>
    <p:sldId id="313" r:id="rId59"/>
    <p:sldId id="314" r:id="rId60"/>
    <p:sldId id="315" r:id="rId61"/>
    <p:sldId id="319" r:id="rId62"/>
    <p:sldId id="316" r:id="rId63"/>
    <p:sldId id="318" r:id="rId64"/>
    <p:sldId id="320" r:id="rId65"/>
    <p:sldId id="321" r:id="rId66"/>
    <p:sldId id="317" r:id="rId67"/>
    <p:sldId id="322" r:id="rId68"/>
    <p:sldId id="325" r:id="rId69"/>
    <p:sldId id="421" r:id="rId70"/>
    <p:sldId id="337" r:id="rId71"/>
    <p:sldId id="323" r:id="rId72"/>
    <p:sldId id="332" r:id="rId73"/>
    <p:sldId id="333" r:id="rId74"/>
    <p:sldId id="334" r:id="rId75"/>
    <p:sldId id="335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8" r:id="rId85"/>
    <p:sldId id="346" r:id="rId86"/>
    <p:sldId id="347" r:id="rId87"/>
    <p:sldId id="336" r:id="rId88"/>
    <p:sldId id="324" r:id="rId89"/>
    <p:sldId id="422" r:id="rId90"/>
    <p:sldId id="349" r:id="rId91"/>
    <p:sldId id="42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8" r:id="rId100"/>
    <p:sldId id="357" r:id="rId101"/>
    <p:sldId id="359" r:id="rId102"/>
    <p:sldId id="361" r:id="rId103"/>
    <p:sldId id="362" r:id="rId104"/>
    <p:sldId id="363" r:id="rId105"/>
    <p:sldId id="364" r:id="rId106"/>
    <p:sldId id="365" r:id="rId107"/>
    <p:sldId id="360" r:id="rId108"/>
    <p:sldId id="428" r:id="rId109"/>
    <p:sldId id="328" r:id="rId110"/>
    <p:sldId id="423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6" r:id="rId119"/>
    <p:sldId id="387" r:id="rId120"/>
    <p:sldId id="385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427" r:id="rId129"/>
    <p:sldId id="395" r:id="rId130"/>
    <p:sldId id="327" r:id="rId131"/>
    <p:sldId id="424" r:id="rId132"/>
    <p:sldId id="263" r:id="rId133"/>
    <p:sldId id="366" r:id="rId134"/>
    <p:sldId id="368" r:id="rId135"/>
    <p:sldId id="370" r:id="rId136"/>
    <p:sldId id="369" r:id="rId137"/>
    <p:sldId id="367" r:id="rId138"/>
    <p:sldId id="371" r:id="rId139"/>
    <p:sldId id="372" r:id="rId140"/>
    <p:sldId id="419" r:id="rId141"/>
    <p:sldId id="373" r:id="rId142"/>
    <p:sldId id="374" r:id="rId143"/>
    <p:sldId id="375" r:id="rId144"/>
    <p:sldId id="376" r:id="rId145"/>
    <p:sldId id="331" r:id="rId146"/>
    <p:sldId id="425" r:id="rId147"/>
    <p:sldId id="377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6" r:id="rId158"/>
    <p:sldId id="405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329" r:id="rId1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44FF0-E1E3-488A-978C-E12FDAF03899}">
          <p14:sldIdLst>
            <p14:sldId id="256"/>
            <p14:sldId id="257"/>
            <p14:sldId id="259"/>
            <p14:sldId id="418"/>
            <p14:sldId id="260"/>
            <p14:sldId id="261"/>
            <p14:sldId id="262"/>
            <p14:sldId id="417"/>
          </p14:sldIdLst>
        </p14:section>
        <p14:section name="Quick Tour of R Studio" id="{2B75C7E9-BF48-4A25-BDC2-CB08CC799F88}">
          <p14:sldIdLst>
            <p14:sldId id="258"/>
            <p14:sldId id="264"/>
            <p14:sldId id="275"/>
            <p14:sldId id="276"/>
            <p14:sldId id="277"/>
            <p14:sldId id="278"/>
            <p14:sldId id="265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8"/>
            <p14:sldId id="426"/>
            <p14:sldId id="286"/>
            <p14:sldId id="269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70"/>
            <p14:sldId id="298"/>
            <p14:sldId id="272"/>
            <p14:sldId id="274"/>
            <p14:sldId id="295"/>
            <p14:sldId id="296"/>
            <p14:sldId id="297"/>
            <p14:sldId id="299"/>
            <p14:sldId id="300"/>
          </p14:sldIdLst>
        </p14:section>
        <p14:section name="Excel To R Concept Basics" id="{F52E7B57-4450-4EC4-8CA6-39178A18CE2F}">
          <p14:sldIdLst>
            <p14:sldId id="42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312"/>
            <p14:sldId id="309"/>
            <p14:sldId id="311"/>
            <p14:sldId id="310"/>
            <p14:sldId id="313"/>
            <p14:sldId id="314"/>
            <p14:sldId id="315"/>
            <p14:sldId id="319"/>
            <p14:sldId id="316"/>
            <p14:sldId id="318"/>
            <p14:sldId id="320"/>
            <p14:sldId id="321"/>
            <p14:sldId id="317"/>
            <p14:sldId id="322"/>
            <p14:sldId id="325"/>
          </p14:sldIdLst>
        </p14:section>
        <p14:section name="R Statistics" id="{842463DB-F89E-4F79-86FB-229DFAE92617}">
          <p14:sldIdLst>
            <p14:sldId id="421"/>
            <p14:sldId id="337"/>
            <p14:sldId id="323"/>
            <p14:sldId id="332"/>
            <p14:sldId id="333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8"/>
            <p14:sldId id="346"/>
            <p14:sldId id="347"/>
            <p14:sldId id="336"/>
            <p14:sldId id="324"/>
          </p14:sldIdLst>
        </p14:section>
        <p14:section name="Basic R Graphics" id="{2F94CBE9-F919-41C8-8085-9556A020B2AA}">
          <p14:sldIdLst>
            <p14:sldId id="422"/>
            <p14:sldId id="349"/>
            <p14:sldId id="42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2"/>
            <p14:sldId id="363"/>
            <p14:sldId id="364"/>
            <p14:sldId id="365"/>
            <p14:sldId id="360"/>
            <p14:sldId id="428"/>
            <p14:sldId id="328"/>
          </p14:sldIdLst>
        </p14:section>
        <p14:section name="Data Basics" id="{F9A2C56D-FF44-4016-99DA-96F49D94920A}">
          <p14:sldIdLst>
            <p14:sldId id="423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5"/>
            <p14:sldId id="388"/>
            <p14:sldId id="389"/>
            <p14:sldId id="390"/>
            <p14:sldId id="391"/>
            <p14:sldId id="392"/>
            <p14:sldId id="393"/>
            <p14:sldId id="394"/>
            <p14:sldId id="427"/>
            <p14:sldId id="395"/>
            <p14:sldId id="327"/>
          </p14:sldIdLst>
        </p14:section>
        <p14:section name="Graphics of Grammar" id="{BEB4839B-56F7-4991-9521-3C7532D5A980}">
          <p14:sldIdLst>
            <p14:sldId id="424"/>
            <p14:sldId id="263"/>
            <p14:sldId id="366"/>
            <p14:sldId id="368"/>
            <p14:sldId id="370"/>
            <p14:sldId id="369"/>
            <p14:sldId id="367"/>
            <p14:sldId id="371"/>
            <p14:sldId id="372"/>
            <p14:sldId id="419"/>
            <p14:sldId id="373"/>
            <p14:sldId id="374"/>
            <p14:sldId id="375"/>
            <p14:sldId id="376"/>
            <p14:sldId id="331"/>
          </p14:sldIdLst>
        </p14:section>
        <p14:section name="R File Formats" id="{FF0DA062-5050-46EF-9750-E736331CAAA3}">
          <p14:sldIdLst>
            <p14:sldId id="425"/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36"/>
    <a:srgbClr val="0C234B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134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3869-5E47-4ACE-9E16-F35E4638EAE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9DFED-7B03-4845-855D-293F2180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https://www.coursera.org/learn/learning-how-to-learn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http://byrneslab.net/classes/biol607/readings/wickham_layered-grammar.pdf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2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9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jU3KKX0IrXAhWoqFQKHWaAAosQjBwIBA&amp;url=https%3A%2F%2Fi.ytimg.com%2Fvi%2F0FHEeG_uq5Y%2Fmaxresdefault.jpg&amp;psig=AOvVaw0h3wQ7S7UBy_epE-LMg96y&amp;ust=1508981472239086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https://www.google.com/url?sa=i&amp;rct=j&amp;q=&amp;esrc=s&amp;source=images&amp;cd=&amp;cad=rja&amp;uact=8&amp;ved=0ahUKEwir3ZKI4YLXAhUjsVQKHeBmACYQjRwIBw&amp;url=https%3A%2F%2Fen.wikipedia.org%2Fwiki%2FDipstick&amp;psig=AOvVaw2m2Vt19R6eJtK6opcPn7_e&amp;ust=1508711121590407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http://proquest.safaribooksonline.com.ezproxy4.library.arizona.edu/book/programming/r/9780134571881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https://www.statmethods.net/interface/packages.html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http://www.sthda.com/english/wiki/abline-r-function-an-easy-way-to-add-straight-lines-to-a-plot-using-r-software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https://www.statmethods.net/graphs/scatterplot.html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https://data.world/ian/united-states-university-rankings/workspace/file?filename=TICAS+Percentage+of+2015+Graduates+with+Debt+and+Average+Debt+of+those+with+Loans%2C+by+State.xlsx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6" y="5234235"/>
            <a:ext cx="3305259" cy="117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2" y="6224136"/>
            <a:ext cx="1711354" cy="4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R-Studio from a Working Knowledge of Excel and Up Your Analytics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r>
              <a:rPr lang="en-US" dirty="0" smtClean="0"/>
              <a:t>Scholarship Universe</a:t>
            </a:r>
          </a:p>
          <a:p>
            <a:r>
              <a:rPr lang="en-US" dirty="0" smtClean="0"/>
              <a:t>Masters Student-School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(Play along)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dirty="0" smtClean="0">
                <a:sym typeface="Wingdings" panose="05000000000000000000" pitchFamily="2" charset="2"/>
              </a:rPr>
              <a:t> New Project…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2725510"/>
            <a:ext cx="5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and leaf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906" y="1957530"/>
            <a:ext cx="4447619" cy="1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6" y="1690689"/>
            <a:ext cx="3647902" cy="30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bline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5171429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3" y="737431"/>
            <a:ext cx="6596214" cy="703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9" y="1703136"/>
            <a:ext cx="4809524" cy="3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51" y="1703136"/>
            <a:ext cx="408571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37" y="523144"/>
            <a:ext cx="6358019" cy="640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9" y="1848707"/>
            <a:ext cx="4809524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8308"/>
            <a:ext cx="6066667" cy="2704762"/>
          </a:xfrm>
          <a:prstGeom prst="rect">
            <a:avLst/>
          </a:prstGeom>
        </p:spPr>
      </p:pic>
      <p:pic>
        <p:nvPicPr>
          <p:cNvPr id="2052" name="Picture 4" descr="https://www.statmethods.net/graphs/images/densit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86" y="3178006"/>
            <a:ext cx="3448627" cy="3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668192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6132368" cy="5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6" y="15555"/>
            <a:ext cx="6200000" cy="40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72" y="4001294"/>
            <a:ext cx="3453771" cy="28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2" y="365126"/>
            <a:ext cx="5743013" cy="923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5" y="1386143"/>
            <a:ext cx="812380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 matrices (pairs)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22" y="2480652"/>
            <a:ext cx="6619048" cy="40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686471"/>
            <a:ext cx="4655073" cy="65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5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" y="1526412"/>
            <a:ext cx="557142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dplr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dplyr</a:t>
            </a:r>
            <a:r>
              <a:rPr lang="en-US" dirty="0" smtClean="0"/>
              <a:t> a good data solution?</a:t>
            </a:r>
          </a:p>
          <a:p>
            <a:r>
              <a:rPr lang="en-US" dirty="0" smtClean="0"/>
              <a:t>What are single table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aggregate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different joins?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dfsql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to manipulate data similar in consistent way</a:t>
            </a:r>
          </a:p>
          <a:p>
            <a:r>
              <a:rPr lang="en-US" dirty="0" smtClean="0"/>
              <a:t>Table is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After transformation is still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Other packages</a:t>
            </a:r>
          </a:p>
          <a:p>
            <a:pPr lvl="1"/>
            <a:r>
              <a:rPr lang="en-US" dirty="0" smtClean="0"/>
              <a:t>Matrix -&gt;operation &gt;Vector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allows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same</a:t>
            </a:r>
          </a:p>
          <a:p>
            <a:r>
              <a:rPr lang="en-US" dirty="0" smtClean="0"/>
              <a:t>Assumes results is first parameter to next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00" y="3090431"/>
            <a:ext cx="3540219" cy="163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46370"/>
            <a:ext cx="5357510" cy="1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878083"/>
            <a:ext cx="6904762" cy="3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9" y="1999582"/>
            <a:ext cx="4248386" cy="8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items are incorrect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type?</a:t>
            </a:r>
          </a:p>
          <a:p>
            <a:r>
              <a:rPr lang="en-US" dirty="0" smtClean="0"/>
              <a:t>How about year, month, and day?</a:t>
            </a:r>
          </a:p>
          <a:p>
            <a:pPr lvl="1"/>
            <a:r>
              <a:rPr lang="en-US" dirty="0" smtClean="0"/>
              <a:t>What are pros and cons?</a:t>
            </a:r>
          </a:p>
          <a:p>
            <a:r>
              <a:rPr lang="en-US" dirty="0" smtClean="0"/>
              <a:t>How about carrier, origin, and </a:t>
            </a:r>
            <a:r>
              <a:rPr lang="en-US" dirty="0" err="1" smtClean="0"/>
              <a:t>dest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are 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type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3" y="1825625"/>
            <a:ext cx="7542420" cy="77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24" y="2711882"/>
            <a:ext cx="7730069" cy="2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r>
              <a:rPr lang="en-US" dirty="0" smtClean="0"/>
              <a:t> operations on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" y="1690689"/>
            <a:ext cx="8516637" cy="281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7523" y="1321357"/>
            <a:ext cx="70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https://cran.r-project.org/web/packages/dplyr/vignettes/dplyr.html</a:t>
            </a:r>
          </a:p>
        </p:txBody>
      </p:sp>
    </p:spTree>
    <p:extLst>
      <p:ext uri="{BB962C8B-B14F-4D97-AF65-F5344CB8AC3E}">
        <p14:creationId xmlns:p14="http://schemas.microsoft.com/office/powerpoint/2010/main" val="415095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376702"/>
            <a:ext cx="6429398" cy="5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8120"/>
            <a:ext cx="4695238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9922"/>
            <a:ext cx="78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86"/>
            <a:ext cx="7886700" cy="1325563"/>
          </a:xfrm>
        </p:spPr>
        <p:txBody>
          <a:bodyPr/>
          <a:lstStyle/>
          <a:p>
            <a:r>
              <a:rPr lang="en-US" dirty="0" smtClean="0"/>
              <a:t>Getting data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549"/>
            <a:ext cx="7886700" cy="4351338"/>
          </a:xfrm>
        </p:spPr>
        <p:txBody>
          <a:bodyPr/>
          <a:lstStyle/>
          <a:p>
            <a:r>
              <a:rPr lang="en-US" dirty="0"/>
              <a:t>https://data.world/ian/united-states-university-rankings/workspace/file?filename=TICAS+Percentage+of+2015+Graduates+with+Debt+and+Average+Debt+of+those+with+Loans%2C+by+State.xlsx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6" y="2894163"/>
            <a:ext cx="8194268" cy="3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561905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inner_join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eft_join</a:t>
            </a:r>
            <a:endParaRPr lang="en-US" dirty="0" smtClean="0"/>
          </a:p>
          <a:p>
            <a:r>
              <a:rPr lang="en-US" dirty="0" err="1" smtClean="0"/>
              <a:t>right_join</a:t>
            </a:r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ull_join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60" y="1458437"/>
            <a:ext cx="3733333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records on inner join vs. full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6" y="2534208"/>
            <a:ext cx="7857143" cy="26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7" y="5307239"/>
            <a:ext cx="7857143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" y="2805534"/>
            <a:ext cx="779047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2" y="2530389"/>
            <a:ext cx="78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2722"/>
            <a:ext cx="7942857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3381"/>
            <a:ext cx="7933333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name is the same will auto connect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0" y="3067418"/>
            <a:ext cx="8197860" cy="79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3" y="4324212"/>
            <a:ext cx="8486478" cy="6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translate to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Allows for multiple table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7" y="2884513"/>
            <a:ext cx="5295238" cy="2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3" y="859902"/>
            <a:ext cx="4771429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sql key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38" y="1825625"/>
            <a:ext cx="51054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Column names (case sensitive)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Tablename</a:t>
            </a:r>
            <a:endParaRPr lang="en-US" dirty="0"/>
          </a:p>
          <a:p>
            <a:pPr lvl="2"/>
            <a:r>
              <a:rPr lang="en-US" dirty="0" smtClean="0"/>
              <a:t>Join to another </a:t>
            </a:r>
            <a:r>
              <a:rPr lang="en-US" dirty="0" err="1" smtClean="0"/>
              <a:t>TableName</a:t>
            </a:r>
            <a:endParaRPr lang="en-US" dirty="0" smtClean="0"/>
          </a:p>
          <a:p>
            <a:pPr lvl="3"/>
            <a:r>
              <a:rPr lang="en-US" dirty="0" smtClean="0"/>
              <a:t>On</a:t>
            </a:r>
          </a:p>
          <a:p>
            <a:pPr lvl="4"/>
            <a:r>
              <a:rPr lang="en-US" dirty="0" smtClean="0"/>
              <a:t>Value on left and on right</a:t>
            </a:r>
          </a:p>
          <a:p>
            <a:pPr lvl="4"/>
            <a:r>
              <a:rPr lang="en-US" dirty="0" smtClean="0"/>
              <a:t>Use </a:t>
            </a:r>
            <a:r>
              <a:rPr lang="en-US" dirty="0" err="1" smtClean="0"/>
              <a:t>table.columnname</a:t>
            </a:r>
            <a:endParaRPr lang="en-US" dirty="0" smtClean="0"/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Columnname</a:t>
            </a:r>
            <a:r>
              <a:rPr lang="en-US" dirty="0" smtClean="0"/>
              <a:t> =value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365126"/>
            <a:ext cx="8833101" cy="47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Grammar of Graphics in </a:t>
            </a:r>
            <a:r>
              <a:rPr lang="en-US" dirty="0" err="1" smtClean="0"/>
              <a:t>ggplot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the central metaphor?</a:t>
            </a:r>
          </a:p>
          <a:p>
            <a:r>
              <a:rPr lang="en-US" dirty="0" smtClean="0"/>
              <a:t>Why are </a:t>
            </a:r>
            <a:r>
              <a:rPr lang="en-US" dirty="0" err="1" smtClean="0"/>
              <a:t>ggplot</a:t>
            </a:r>
            <a:r>
              <a:rPr lang="en-US" dirty="0" smtClean="0"/>
              <a:t> graphics more difficult to create at times?</a:t>
            </a:r>
          </a:p>
          <a:p>
            <a:r>
              <a:rPr lang="en-US" dirty="0" smtClean="0"/>
              <a:t>What is a fast way to create </a:t>
            </a:r>
            <a:r>
              <a:rPr lang="en-US" dirty="0" err="1" smtClean="0"/>
              <a:t>ggplot</a:t>
            </a:r>
            <a:r>
              <a:rPr lang="en-US" dirty="0" smtClean="0"/>
              <a:t> graphics?</a:t>
            </a:r>
          </a:p>
          <a:p>
            <a:r>
              <a:rPr lang="en-US" dirty="0" smtClean="0"/>
              <a:t>What is a facet?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 of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components to graphics</a:t>
            </a:r>
          </a:p>
          <a:p>
            <a:pPr lvl="1"/>
            <a:r>
              <a:rPr lang="en-US" dirty="0" smtClean="0"/>
              <a:t>Data and aesthetic mappings</a:t>
            </a:r>
          </a:p>
          <a:p>
            <a:pPr lvl="1"/>
            <a:r>
              <a:rPr lang="en-US" dirty="0" smtClean="0"/>
              <a:t>Geometric objects</a:t>
            </a:r>
          </a:p>
          <a:p>
            <a:pPr lvl="1"/>
            <a:r>
              <a:rPr lang="en-US" dirty="0" smtClean="0"/>
              <a:t>Scales</a:t>
            </a:r>
          </a:p>
          <a:p>
            <a:pPr lvl="1"/>
            <a:r>
              <a:rPr lang="en-US" dirty="0" smtClean="0"/>
              <a:t>Facet specifications</a:t>
            </a:r>
          </a:p>
          <a:p>
            <a:pPr lvl="1"/>
            <a:r>
              <a:rPr lang="en-US" dirty="0" smtClean="0"/>
              <a:t>Statistical transformations</a:t>
            </a:r>
          </a:p>
          <a:p>
            <a:pPr lvl="1"/>
            <a:r>
              <a:rPr lang="en-US" dirty="0" smtClean="0"/>
              <a:t>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are built upon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mapping</a:t>
            </a:r>
          </a:p>
          <a:p>
            <a:r>
              <a:rPr lang="en-US" dirty="0" smtClean="0"/>
              <a:t>Statistical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1" y="2996192"/>
            <a:ext cx="6805220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323562"/>
            <a:ext cx="7886700" cy="1325563"/>
          </a:xfrm>
        </p:spPr>
        <p:txBody>
          <a:bodyPr/>
          <a:lstStyle/>
          <a:p>
            <a:r>
              <a:rPr lang="en-US" dirty="0" smtClean="0"/>
              <a:t>Example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-&gt;create new graphic object</a:t>
            </a:r>
          </a:p>
          <a:p>
            <a:r>
              <a:rPr lang="en-US" dirty="0" smtClean="0"/>
              <a:t>+ layer( …) -&gt; add a layer</a:t>
            </a:r>
          </a:p>
          <a:p>
            <a:r>
              <a:rPr lang="en-US" dirty="0" smtClean="0"/>
              <a:t>The data is diamonds dataset</a:t>
            </a:r>
          </a:p>
          <a:p>
            <a:r>
              <a:rPr lang="en-US" dirty="0" smtClean="0"/>
              <a:t>Map carat to horizontal </a:t>
            </a:r>
          </a:p>
          <a:p>
            <a:r>
              <a:rPr lang="en-US" dirty="0" smtClean="0"/>
              <a:t>Map price to vertical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 -&gt; display as points in the given position</a:t>
            </a:r>
          </a:p>
          <a:p>
            <a:r>
              <a:rPr lang="en-US" dirty="0" smtClean="0"/>
              <a:t>These are continuous points</a:t>
            </a:r>
          </a:p>
          <a:p>
            <a:r>
              <a:rPr lang="en-US" dirty="0" smtClean="0"/>
              <a:t>Use a Cartesian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48" y="356423"/>
            <a:ext cx="5580952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write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60610" cy="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9" y="1825625"/>
            <a:ext cx="5821662" cy="47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28649" y="1825625"/>
            <a:ext cx="4817195" cy="3250843"/>
            <a:chOff x="628649" y="1825625"/>
            <a:chExt cx="4817195" cy="32508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49" y="1825625"/>
              <a:ext cx="3055413" cy="14301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701" y="3390754"/>
              <a:ext cx="4657143" cy="16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06" y="239570"/>
            <a:ext cx="5742857" cy="2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6" y="3107038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7" y="1623781"/>
            <a:ext cx="4733333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8" y="2500773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 is like DOS or Terminal or Shell</a:t>
            </a:r>
          </a:p>
          <a:p>
            <a:r>
              <a:rPr lang="en-US" dirty="0" smtClean="0"/>
              <a:t>Try the following:</a:t>
            </a:r>
          </a:p>
          <a:p>
            <a:endParaRPr lang="en-US" dirty="0"/>
          </a:p>
          <a:p>
            <a:r>
              <a:rPr lang="en-US" dirty="0" smtClean="0"/>
              <a:t>What happens if you don’t use quotes?</a:t>
            </a:r>
          </a:p>
          <a:p>
            <a:r>
              <a:rPr lang="en-US" dirty="0" smtClean="0"/>
              <a:t>What happens if type “</a:t>
            </a:r>
            <a:r>
              <a:rPr lang="en-US" dirty="0" err="1" smtClean="0"/>
              <a:t>prin</a:t>
            </a:r>
            <a:r>
              <a:rPr lang="en-US" dirty="0" smtClean="0"/>
              <a:t>” and tab?</a:t>
            </a:r>
          </a:p>
          <a:p>
            <a:r>
              <a:rPr lang="en-US" dirty="0" smtClean="0"/>
              <a:t>Notice the [1]-we will talk about it later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40" y="2331078"/>
            <a:ext cx="458095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examples of facets?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categorical variables</a:t>
            </a:r>
          </a:p>
          <a:p>
            <a:r>
              <a:rPr lang="en-US" dirty="0" smtClean="0"/>
              <a:t>How large should they be?</a:t>
            </a:r>
          </a:p>
          <a:p>
            <a:r>
              <a:rPr lang="en-US" dirty="0" smtClean="0"/>
              <a:t>Examples in University data</a:t>
            </a:r>
            <a:endParaRPr lang="en-US" dirty="0"/>
          </a:p>
        </p:txBody>
      </p:sp>
      <p:pic>
        <p:nvPicPr>
          <p:cNvPr id="1026" name="Picture 2" descr="Image result for facet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0" y="3788228"/>
            <a:ext cx="4186646" cy="27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-ERROR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48" y="1262091"/>
            <a:ext cx="4895238" cy="8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2" y="2227539"/>
            <a:ext cx="4976533" cy="409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1" y="2283053"/>
            <a:ext cx="4847619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and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32" y="1444430"/>
            <a:ext cx="5859508" cy="762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2500773"/>
            <a:ext cx="5062484" cy="4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1" y="546499"/>
            <a:ext cx="7190476" cy="1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53" y="2565483"/>
            <a:ext cx="4047619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5"/>
            <a:ext cx="919812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file formats used by R</a:t>
            </a:r>
          </a:p>
          <a:p>
            <a:r>
              <a:rPr lang="en-US" dirty="0" smtClean="0"/>
              <a:t>R-Markdown</a:t>
            </a:r>
          </a:p>
          <a:p>
            <a:r>
              <a:rPr lang="en-US" dirty="0" smtClean="0"/>
              <a:t>Publishing documents</a:t>
            </a:r>
          </a:p>
          <a:p>
            <a:r>
              <a:rPr lang="en-US" dirty="0" smtClean="0"/>
              <a:t>Shiny apps</a:t>
            </a:r>
          </a:p>
          <a:p>
            <a:r>
              <a:rPr lang="en-US" dirty="0" smtClean="0"/>
              <a:t>Tufte and </a:t>
            </a:r>
            <a:r>
              <a:rPr lang="en-US" dirty="0" err="1" smtClean="0"/>
              <a:t>tufte</a:t>
            </a:r>
            <a:r>
              <a:rPr lang="en-US" dirty="0" smtClean="0"/>
              <a:t> handbooks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many different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been using R Script (Source)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0" y="2554160"/>
            <a:ext cx="2076190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Text and Code and results</a:t>
            </a:r>
          </a:p>
          <a:p>
            <a:r>
              <a:rPr lang="en-US" dirty="0" smtClean="0"/>
              <a:t>Use Markup language</a:t>
            </a:r>
          </a:p>
          <a:p>
            <a:pPr lvl="1"/>
            <a:r>
              <a:rPr lang="en-US" dirty="0" smtClean="0"/>
              <a:t>Easier version of HTML</a:t>
            </a:r>
          </a:p>
          <a:p>
            <a:r>
              <a:rPr lang="en-US" dirty="0" smtClean="0"/>
              <a:t>Cheat Sheet!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027907"/>
            <a:ext cx="8495238" cy="55714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77891" y="2992582"/>
            <a:ext cx="1149927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Let’s 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" y="1690689"/>
            <a:ext cx="5009524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chunk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0341"/>
            <a:ext cx="7723809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8" y="1825625"/>
            <a:ext cx="2676190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preview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2411125"/>
            <a:ext cx="2228571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00" y="1493115"/>
            <a:ext cx="7532688" cy="492153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647709" y="1898073"/>
            <a:ext cx="290946" cy="6234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9516" y="1274712"/>
            <a:ext cx="8902787" cy="6161300"/>
            <a:chOff x="209516" y="1274712"/>
            <a:chExt cx="8902787" cy="6161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209" y="1274712"/>
              <a:ext cx="4409524" cy="13619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16" y="2617231"/>
              <a:ext cx="4600910" cy="20502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209" y="4584034"/>
              <a:ext cx="4368560" cy="285197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9462" y="3979136"/>
              <a:ext cx="4342841" cy="2809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probably need to setup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" y="2308342"/>
            <a:ext cx="8352381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9" y="1825625"/>
            <a:ext cx="8780297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republish updates.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7148945" y="2438400"/>
            <a:ext cx="263237" cy="1011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2221" y="1995054"/>
            <a:ext cx="7821595" cy="4446880"/>
            <a:chOff x="1032221" y="1995054"/>
            <a:chExt cx="7821595" cy="4446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221" y="1995054"/>
              <a:ext cx="6806197" cy="44468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3340" y="3570864"/>
              <a:ext cx="1790476" cy="1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0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533333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output multiple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1690689"/>
            <a:ext cx="8123809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command in source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print(“this is from a file”)</a:t>
            </a:r>
          </a:p>
          <a:p>
            <a:r>
              <a:rPr lang="en-US" dirty="0" smtClean="0"/>
              <a:t>&lt;control-enter&gt;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625663" y="1520210"/>
            <a:ext cx="3518337" cy="5229562"/>
            <a:chOff x="5625663" y="1520210"/>
            <a:chExt cx="3518337" cy="5229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5663" y="1520210"/>
              <a:ext cx="3518337" cy="5229562"/>
            </a:xfrm>
            <a:prstGeom prst="rect">
              <a:avLst/>
            </a:prstGeom>
          </p:spPr>
        </p:pic>
        <p:sp>
          <p:nvSpPr>
            <p:cNvPr id="5" name="Down Arrow 4"/>
            <p:cNvSpPr/>
            <p:nvPr/>
          </p:nvSpPr>
          <p:spPr>
            <a:xfrm>
              <a:off x="6636327" y="2845773"/>
              <a:ext cx="748504" cy="34857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9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make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4" y="1825625"/>
            <a:ext cx="55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makes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" y="1825625"/>
            <a:ext cx="1105714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are interactive html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10" y="1825625"/>
            <a:ext cx="549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HTML and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9"/>
            <a:ext cx="7940596" cy="51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make handbooks based on style of </a:t>
            </a:r>
            <a:br>
              <a:rPr lang="en-US" dirty="0" smtClean="0"/>
            </a:br>
            <a:r>
              <a:rPr lang="en-US" dirty="0" smtClean="0"/>
              <a:t>Edward Tufte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8317" y="2736363"/>
            <a:ext cx="8847366" cy="4406585"/>
            <a:chOff x="148317" y="2736363"/>
            <a:chExt cx="8847366" cy="44065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7" y="4200091"/>
              <a:ext cx="3942857" cy="294285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8841" y="2736363"/>
              <a:ext cx="6616842" cy="265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2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Tufte Handout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5915" y="1340717"/>
            <a:ext cx="8918085" cy="5400795"/>
            <a:chOff x="225915" y="1340717"/>
            <a:chExt cx="8918085" cy="54007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15" y="1340717"/>
              <a:ext cx="4249103" cy="333492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524" y="3008179"/>
              <a:ext cx="7990476" cy="3733333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23" y="3008179"/>
            <a:ext cx="1028571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Tufte Book/Handout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8619"/>
            <a:ext cx="7886700" cy="4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323"/>
            <a:ext cx="7886700" cy="1325563"/>
          </a:xfrm>
        </p:spPr>
        <p:txBody>
          <a:bodyPr/>
          <a:lstStyle/>
          <a:p>
            <a:r>
              <a:rPr lang="en-US" dirty="0" smtClean="0"/>
              <a:t>Tufte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" y="939748"/>
            <a:ext cx="8905219" cy="58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4369" y="1570170"/>
            <a:ext cx="8933333" cy="4438095"/>
            <a:chOff x="214369" y="1570170"/>
            <a:chExt cx="8933333" cy="44380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69" y="1690689"/>
              <a:ext cx="3400000" cy="17047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4369" y="1570170"/>
              <a:ext cx="5533333" cy="4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5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all folks!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that's all folks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6632574" cy="37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run select and “Run”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01" y="3215991"/>
            <a:ext cx="5571429" cy="1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1" y="1825625"/>
            <a:ext cx="5457143" cy="103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91" y="2801761"/>
            <a:ext cx="312380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and re-run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5" y="1984303"/>
            <a:ext cx="5123809" cy="11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3758437"/>
            <a:ext cx="3628571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8" y="499388"/>
            <a:ext cx="3555424" cy="2517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3440940"/>
            <a:ext cx="4873736" cy="2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Scholarship Universe- Programmer/Architect</a:t>
            </a:r>
          </a:p>
          <a:p>
            <a:pPr lvl="1"/>
            <a:r>
              <a:rPr lang="en-US" dirty="0" smtClean="0"/>
              <a:t>Masters Student –School of Information</a:t>
            </a:r>
          </a:p>
          <a:p>
            <a:pPr lvl="1"/>
            <a:r>
              <a:rPr lang="en-US" dirty="0" smtClean="0"/>
              <a:t>Ph.D. (Accepted but not yet)</a:t>
            </a:r>
          </a:p>
          <a:p>
            <a:pPr lvl="1"/>
            <a:r>
              <a:rPr lang="en-US" dirty="0" smtClean="0"/>
              <a:t>Interests</a:t>
            </a:r>
          </a:p>
          <a:p>
            <a:pPr lvl="2"/>
            <a:r>
              <a:rPr lang="en-US" dirty="0" smtClean="0"/>
              <a:t>Excel</a:t>
            </a:r>
          </a:p>
          <a:p>
            <a:pPr lvl="2"/>
            <a:r>
              <a:rPr lang="en-US" dirty="0" smtClean="0"/>
              <a:t>Data Mining</a:t>
            </a:r>
          </a:p>
          <a:p>
            <a:pPr lvl="2"/>
            <a:r>
              <a:rPr lang="en-US" dirty="0" smtClean="0"/>
              <a:t>Statistics</a:t>
            </a:r>
          </a:p>
          <a:p>
            <a:pPr lvl="2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3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“Packages are collections of </a:t>
            </a:r>
            <a:r>
              <a:rPr lang="en-US" b="1" dirty="0" smtClean="0"/>
              <a:t>R</a:t>
            </a:r>
            <a:r>
              <a:rPr lang="en-US" dirty="0" smtClean="0"/>
              <a:t> functions, data, and compiled code in a well-defined format. The directory where packages are stored is called the library. ”-Quick R Web Page</a:t>
            </a:r>
          </a:p>
          <a:p>
            <a:r>
              <a:rPr lang="en-US" dirty="0" smtClean="0"/>
              <a:t>Excel -&gt; R Function =same idea</a:t>
            </a:r>
          </a:p>
          <a:p>
            <a:r>
              <a:rPr lang="en-US" dirty="0" smtClean="0"/>
              <a:t>Data   -&gt; values in a defined format</a:t>
            </a:r>
          </a:p>
          <a:p>
            <a:r>
              <a:rPr lang="en-US" dirty="0" smtClean="0"/>
              <a:t>Compiled code-&gt; just means R can run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load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item in Package View if you already have them installed</a:t>
            </a:r>
          </a:p>
          <a:p>
            <a:r>
              <a:rPr lang="en-US" dirty="0" smtClean="0"/>
              <a:t>Use the library() command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80858"/>
            <a:ext cx="7285714" cy="1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" y="5606789"/>
            <a:ext cx="5152381" cy="43809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45127" y="4276096"/>
            <a:ext cx="360218" cy="1362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" y="1825625"/>
            <a:ext cx="3971429" cy="29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60" y="4211443"/>
            <a:ext cx="5759901" cy="25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13" y="1391594"/>
            <a:ext cx="4019048" cy="275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4295"/>
            <a:ext cx="5276190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Goals-Quick Tour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Using variables</a:t>
            </a:r>
          </a:p>
          <a:p>
            <a:r>
              <a:rPr lang="en-US" dirty="0" smtClean="0"/>
              <a:t>What is shown in the environment tab</a:t>
            </a:r>
          </a:p>
          <a:p>
            <a:r>
              <a:rPr lang="en-US" dirty="0" smtClean="0"/>
              <a:t>What are common types in R</a:t>
            </a:r>
          </a:p>
          <a:p>
            <a:r>
              <a:rPr lang="en-US" dirty="0" smtClean="0"/>
              <a:t>How to create a function</a:t>
            </a:r>
          </a:p>
          <a:p>
            <a:r>
              <a:rPr lang="en-US" dirty="0" smtClean="0"/>
              <a:t>Viewer</a:t>
            </a:r>
          </a:p>
          <a:p>
            <a:r>
              <a:rPr lang="en-US" dirty="0" smtClean="0"/>
              <a:t>Help</a:t>
            </a:r>
          </a:p>
          <a:p>
            <a:r>
              <a:rPr lang="en-US" dirty="0" smtClean="0"/>
              <a:t>Options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a container where you can store some type of value, function, or data</a:t>
            </a:r>
          </a:p>
          <a:p>
            <a:r>
              <a:rPr lang="en-US" dirty="0" smtClean="0"/>
              <a:t>You can set them by </a:t>
            </a:r>
            <a:r>
              <a:rPr lang="en-US" dirty="0" err="1" smtClean="0"/>
              <a:t>variableName</a:t>
            </a:r>
            <a:r>
              <a:rPr lang="en-US" dirty="0" smtClean="0"/>
              <a:t> =“Value”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variableName</a:t>
            </a:r>
            <a:r>
              <a:rPr lang="en-US" dirty="0" smtClean="0"/>
              <a:t> &lt;- “Value”</a:t>
            </a:r>
          </a:p>
          <a:p>
            <a:pPr lvl="1"/>
            <a:r>
              <a:rPr lang="en-US" dirty="0" smtClean="0"/>
              <a:t>The second is more common in R</a:t>
            </a:r>
          </a:p>
          <a:p>
            <a:pPr lvl="1"/>
            <a:r>
              <a:rPr lang="en-US" dirty="0" smtClean="0"/>
              <a:t>Try to use second form as sometimes first form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 console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52253" y="1825625"/>
            <a:ext cx="5120531" cy="4374346"/>
            <a:chOff x="2452253" y="1825625"/>
            <a:chExt cx="5120531" cy="43743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3897" y="1825625"/>
              <a:ext cx="2838095" cy="4380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253" y="2574045"/>
              <a:ext cx="5120531" cy="3625926"/>
            </a:xfrm>
            <a:prstGeom prst="rect">
              <a:avLst/>
            </a:prstGeom>
          </p:spPr>
        </p:pic>
        <p:sp>
          <p:nvSpPr>
            <p:cNvPr id="6" name="Down Arrow 5"/>
            <p:cNvSpPr/>
            <p:nvPr/>
          </p:nvSpPr>
          <p:spPr>
            <a:xfrm>
              <a:off x="3117273" y="2044672"/>
              <a:ext cx="858982" cy="10587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29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This creates -&gt; </a:t>
            </a:r>
          </a:p>
          <a:p>
            <a:endParaRPr lang="en-US" dirty="0"/>
          </a:p>
          <a:p>
            <a:r>
              <a:rPr lang="en-US" dirty="0" smtClean="0"/>
              <a:t>Type and Run the following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25" y="1825625"/>
            <a:ext cx="5806273" cy="40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2" y="2228838"/>
            <a:ext cx="5552381" cy="8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7" y="3797955"/>
            <a:ext cx="7502026" cy="2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[1] means it is the first of a vector</a:t>
            </a:r>
          </a:p>
          <a:p>
            <a:r>
              <a:rPr lang="en-US" dirty="0" smtClean="0"/>
              <a:t>For vector think row in Excel</a:t>
            </a:r>
          </a:p>
          <a:p>
            <a:r>
              <a:rPr lang="en-US" dirty="0" smtClean="0"/>
              <a:t>This is a row of 3 items in 1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9" y="3760732"/>
            <a:ext cx="4624443" cy="24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Where on campus?</a:t>
            </a:r>
          </a:p>
          <a:p>
            <a:r>
              <a:rPr lang="en-US" dirty="0" smtClean="0"/>
              <a:t>What do you do?</a:t>
            </a:r>
          </a:p>
          <a:p>
            <a:r>
              <a:rPr lang="en-US" dirty="0" smtClean="0"/>
              <a:t>Experience in Excel</a:t>
            </a:r>
          </a:p>
          <a:p>
            <a:r>
              <a:rPr lang="en-US" dirty="0" smtClean="0"/>
              <a:t>Experience in Programming</a:t>
            </a:r>
          </a:p>
          <a:p>
            <a:r>
              <a:rPr lang="en-US" dirty="0" smtClean="0"/>
              <a:t>Experience in R</a:t>
            </a:r>
          </a:p>
          <a:p>
            <a:r>
              <a:rPr lang="en-US" dirty="0" smtClean="0"/>
              <a:t>Experience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0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defined what operations can be used on data in a variable</a:t>
            </a:r>
          </a:p>
          <a:p>
            <a:r>
              <a:rPr lang="en-US" dirty="0" smtClean="0"/>
              <a:t>Numbers have operations like add, subtract,…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have operations like filtering and sorting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typeof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65" y="4767439"/>
            <a:ext cx="3235325" cy="19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0" y="2229849"/>
            <a:ext cx="4305986" cy="245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0" y="5086488"/>
            <a:ext cx="4161905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filled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19047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722"/>
            <a:ext cx="7476190" cy="385714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3018" y="2673927"/>
            <a:ext cx="304800" cy="174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car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9" y="1418228"/>
            <a:ext cx="1495238" cy="40739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1825625"/>
            <a:ext cx="8299243" cy="4292350"/>
            <a:chOff x="628650" y="1825625"/>
            <a:chExt cx="8299243" cy="42923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825625"/>
              <a:ext cx="2095238" cy="331428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0226" y="1962791"/>
              <a:ext cx="5987667" cy="156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2027" y="3796893"/>
              <a:ext cx="6015866" cy="2321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8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View(Davis)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" y="1825624"/>
            <a:ext cx="8858619" cy="224761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686800" y="2909455"/>
            <a:ext cx="207818" cy="1122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255818" y="3117273"/>
            <a:ext cx="4918364" cy="789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1" y="5364883"/>
            <a:ext cx="2104762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7" y="2452253"/>
            <a:ext cx="5489811" cy="408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7" y="1847220"/>
            <a:ext cx="7145173" cy="3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6" y="1545106"/>
            <a:ext cx="7152381" cy="51809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6123709" y="2092036"/>
            <a:ext cx="290946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up-arrow on keyboard to get previous values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3" y="2900473"/>
            <a:ext cx="4428571" cy="28761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258290" y="2673428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089561" y="2673427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Cheat Sheets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755823" cy="4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 Power Point in Box</a:t>
            </a:r>
          </a:p>
          <a:p>
            <a:r>
              <a:rPr lang="en-US" dirty="0"/>
              <a:t>https://arizona.box.com/s/m0shoa7nyapa8fhqfsdbq8262ueqtqm3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27214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30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690689"/>
            <a:ext cx="4314437" cy="42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503644"/>
            <a:ext cx="492403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 in R is 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18" y="467526"/>
            <a:ext cx="3095238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and 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3089725"/>
            <a:ext cx="4952381" cy="2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31" y="1850106"/>
            <a:ext cx="4799551" cy="1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Types</a:t>
            </a:r>
          </a:p>
          <a:p>
            <a:r>
              <a:rPr lang="en-US" dirty="0" smtClean="0"/>
              <a:t>Vectors</a:t>
            </a:r>
          </a:p>
          <a:p>
            <a:r>
              <a:rPr lang="en-US" dirty="0" smtClean="0"/>
              <a:t>Matrixes</a:t>
            </a:r>
          </a:p>
          <a:p>
            <a:r>
              <a:rPr lang="en-US" dirty="0" smtClean="0"/>
              <a:t>Lists</a:t>
            </a:r>
          </a:p>
          <a:p>
            <a:r>
              <a:rPr lang="en-US" dirty="0" smtClean="0"/>
              <a:t>Tibbles and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Import and Export Data</a:t>
            </a:r>
          </a:p>
          <a:p>
            <a:r>
              <a:rPr lang="en-US" dirty="0" smtClean="0"/>
              <a:t>Data Provenance</a:t>
            </a:r>
          </a:p>
          <a:p>
            <a:r>
              <a:rPr lang="en-US" dirty="0" smtClean="0"/>
              <a:t>Viewing Data in R</a:t>
            </a:r>
          </a:p>
          <a:p>
            <a:r>
              <a:rPr lang="en-US" dirty="0" smtClean="0"/>
              <a:t>Display columns of </a:t>
            </a:r>
            <a:r>
              <a:rPr lang="en-US" dirty="0" err="1" smtClean="0"/>
              <a:t>DataFrames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in Excel</a:t>
            </a:r>
          </a:p>
          <a:p>
            <a:r>
              <a:rPr lang="en-US" dirty="0" smtClean="0"/>
              <a:t>3 rows in 1 column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35" y="2001196"/>
            <a:ext cx="1590476" cy="12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26" y="3044052"/>
            <a:ext cx="2539595" cy="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 Excel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Ignores text</a:t>
            </a:r>
          </a:p>
          <a:p>
            <a:r>
              <a:rPr lang="en-US" dirty="0" smtClean="0"/>
              <a:t>In R converts to first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966879"/>
            <a:ext cx="3828571" cy="14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3096709"/>
            <a:ext cx="4990476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quick transformations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2609527"/>
            <a:ext cx="4940877" cy="15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" y="4324879"/>
            <a:ext cx="5634240" cy="23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run operations on each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operations like multiply</a:t>
            </a:r>
          </a:p>
          <a:p>
            <a:r>
              <a:rPr lang="en-US" dirty="0" smtClean="0"/>
              <a:t>Different from aggregates like sum</a:t>
            </a:r>
          </a:p>
          <a:p>
            <a:pPr lvl="1"/>
            <a:r>
              <a:rPr lang="en-US" dirty="0" smtClean="0"/>
              <a:t>Summarize into single value (vector of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12" y="3558921"/>
            <a:ext cx="5354202" cy="1290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5" y="5346361"/>
            <a:ext cx="4986162" cy="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class will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This based on learning techniques from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0" y="2123501"/>
            <a:ext cx="5803120" cy="2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</a:t>
            </a:r>
            <a:r>
              <a:rPr lang="en-US" dirty="0" smtClean="0"/>
              <a:t> =NULL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641386" cy="235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12" y="4547414"/>
            <a:ext cx="341904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Column-Row (B2)</a:t>
            </a:r>
          </a:p>
          <a:p>
            <a:r>
              <a:rPr lang="en-US" dirty="0" smtClean="0"/>
              <a:t>R is row-column[3,2]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02" y="1038718"/>
            <a:ext cx="3444748" cy="192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" y="3848520"/>
            <a:ext cx="5215261" cy="2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get rows or columns</a:t>
            </a:r>
          </a:p>
          <a:p>
            <a:r>
              <a:rPr lang="en-US" dirty="0" smtClean="0"/>
              <a:t>Result is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51" y="1825625"/>
            <a:ext cx="2613221" cy="33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in Excel =</a:t>
            </a:r>
            <a:r>
              <a:rPr lang="en-US" dirty="0" err="1" smtClean="0"/>
              <a:t>DataFrame</a:t>
            </a:r>
            <a:r>
              <a:rPr lang="en-US" dirty="0" smtClean="0"/>
              <a:t>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12380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DataFrame$ColumnName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88571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3" y="1690689"/>
            <a:ext cx="3219048" cy="2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352193"/>
            <a:ext cx="6975931" cy="3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now have a </a:t>
            </a:r>
            <a:r>
              <a:rPr lang="en-US" dirty="0" err="1" smtClean="0"/>
              <a:t>tibbles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(not a whole lot different but better for technical reasons of conversion)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35447"/>
            <a:ext cx="650476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=categorical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6653"/>
            <a:ext cx="8482037" cy="38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7189"/>
            <a:ext cx="7886700" cy="4351338"/>
          </a:xfrm>
        </p:spPr>
        <p:txBody>
          <a:bodyPr/>
          <a:lstStyle/>
          <a:p>
            <a:r>
              <a:rPr lang="en-US" dirty="0" smtClean="0"/>
              <a:t>Excel is destructive</a:t>
            </a:r>
          </a:p>
          <a:p>
            <a:pPr lvl="1"/>
            <a:r>
              <a:rPr lang="en-US" dirty="0" smtClean="0"/>
              <a:t>Make changes =changes data</a:t>
            </a:r>
          </a:p>
          <a:p>
            <a:r>
              <a:rPr lang="en-US" dirty="0" smtClean="0"/>
              <a:t> R can keep original data</a:t>
            </a:r>
          </a:p>
          <a:p>
            <a:pPr lvl="1"/>
            <a:r>
              <a:rPr lang="en-US" dirty="0" smtClean="0"/>
              <a:t>If make mistakes can rerun the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8" y="4042858"/>
            <a:ext cx="8552363" cy="2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Imports- Read(base)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1690689"/>
            <a:ext cx="5886881" cy="4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14" y="337851"/>
            <a:ext cx="7886700" cy="1325563"/>
          </a:xfrm>
        </p:spPr>
        <p:txBody>
          <a:bodyPr/>
          <a:lstStyle/>
          <a:p>
            <a:r>
              <a:rPr lang="en-US" dirty="0" smtClean="0"/>
              <a:t>The order of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77" y="1815814"/>
            <a:ext cx="7886700" cy="4351338"/>
          </a:xfrm>
        </p:spPr>
        <p:txBody>
          <a:bodyPr/>
          <a:lstStyle/>
          <a:p>
            <a:r>
              <a:rPr lang="en-US" dirty="0" smtClean="0"/>
              <a:t>Quiz on things you don’t know</a:t>
            </a:r>
          </a:p>
          <a:p>
            <a:pPr lvl="1"/>
            <a:r>
              <a:rPr lang="en-US" dirty="0" smtClean="0"/>
              <a:t>Primes you for important ideas</a:t>
            </a:r>
          </a:p>
          <a:p>
            <a:pPr lvl="1"/>
            <a:r>
              <a:rPr lang="en-US" dirty="0" smtClean="0"/>
              <a:t>Opened answered-not graded</a:t>
            </a:r>
          </a:p>
          <a:p>
            <a:r>
              <a:rPr lang="en-US" dirty="0" smtClean="0"/>
              <a:t>I talk about what we are going to learn </a:t>
            </a:r>
          </a:p>
          <a:p>
            <a:pPr lvl="1"/>
            <a:r>
              <a:rPr lang="en-US" dirty="0" smtClean="0"/>
              <a:t>You will play along as I talk</a:t>
            </a:r>
          </a:p>
          <a:p>
            <a:pPr lvl="1"/>
            <a:r>
              <a:rPr lang="en-US" dirty="0" smtClean="0"/>
              <a:t>You can skip ahead</a:t>
            </a:r>
          </a:p>
          <a:p>
            <a:r>
              <a:rPr lang="en-US" dirty="0" smtClean="0"/>
              <a:t>You take the same quiz again</a:t>
            </a:r>
          </a:p>
          <a:p>
            <a:r>
              <a:rPr lang="en-US" dirty="0" smtClean="0"/>
              <a:t>5 minute break</a:t>
            </a:r>
          </a:p>
          <a:p>
            <a:r>
              <a:rPr lang="en-US" dirty="0" smtClean="0"/>
              <a:t>Quiz is dipstick, not measuring stick</a:t>
            </a:r>
            <a:endParaRPr lang="en-US" dirty="0"/>
          </a:p>
        </p:txBody>
      </p:sp>
      <p:pic>
        <p:nvPicPr>
          <p:cNvPr id="1026" name="Picture 2" descr="Image result for images dip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86" y="80041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and read data csv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34646"/>
            <a:ext cx="6816762" cy="956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52726"/>
            <a:ext cx="6533970" cy="8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9088"/>
            <a:ext cx="7314286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4" y="3036442"/>
            <a:ext cx="7257143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93" y="3996031"/>
            <a:ext cx="5146943" cy="28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Subseting</a:t>
            </a:r>
            <a:r>
              <a:rPr lang="en-US" dirty="0" smtClean="0"/>
              <a:t>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9" y="1516600"/>
            <a:ext cx="6580952" cy="2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5" y="4088029"/>
            <a:ext cx="659047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1825625"/>
            <a:ext cx="6200000" cy="1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3658436"/>
            <a:ext cx="59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in View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2" y="1349245"/>
            <a:ext cx="7542857" cy="2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4362684"/>
            <a:ext cx="75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vs 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return a value</a:t>
            </a:r>
          </a:p>
          <a:p>
            <a:r>
              <a:rPr lang="en-US" dirty="0" smtClean="0"/>
              <a:t>In R have return statement in </a:t>
            </a:r>
            <a:r>
              <a:rPr lang="en-US" dirty="0" err="1" smtClean="0"/>
              <a:t>parens</a:t>
            </a:r>
            <a:endParaRPr lang="en-US" dirty="0" smtClean="0"/>
          </a:p>
          <a:p>
            <a:r>
              <a:rPr lang="en-US" dirty="0" smtClean="0"/>
              <a:t>Can be on multiple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82284"/>
            <a:ext cx="6359788" cy="121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054756"/>
            <a:ext cx="4731049" cy="1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 advice</a:t>
            </a:r>
          </a:p>
          <a:p>
            <a:pPr lvl="1"/>
            <a:r>
              <a:rPr lang="en-US" dirty="0" smtClean="0"/>
              <a:t>Do 1 thing</a:t>
            </a:r>
          </a:p>
          <a:p>
            <a:pPr lvl="1"/>
            <a:r>
              <a:rPr lang="en-US" dirty="0" smtClean="0"/>
              <a:t>Verify it works (Check it in)</a:t>
            </a:r>
          </a:p>
          <a:p>
            <a:pPr lvl="1"/>
            <a:r>
              <a:rPr lang="en-US" dirty="0" smtClean="0"/>
              <a:t>Do the next 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3688055"/>
            <a:ext cx="4620292" cy="2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61" y="1690689"/>
            <a:ext cx="4156141" cy="270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5" y="4397899"/>
            <a:ext cx="5793578" cy="223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2" y="1690689"/>
            <a:ext cx="4717513" cy="27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datasets in R</a:t>
            </a:r>
          </a:p>
          <a:p>
            <a:r>
              <a:rPr lang="en-US" dirty="0" smtClean="0"/>
              <a:t>Aggregate Functions</a:t>
            </a:r>
          </a:p>
          <a:p>
            <a:r>
              <a:rPr lang="en-US" dirty="0" smtClean="0"/>
              <a:t>Common statistical functions</a:t>
            </a:r>
          </a:p>
          <a:p>
            <a:r>
              <a:rPr lang="en-US" dirty="0" smtClean="0"/>
              <a:t>How to use Apply and </a:t>
            </a:r>
            <a:r>
              <a:rPr lang="en-US" dirty="0" err="1" smtClean="0"/>
              <a:t>Lapply</a:t>
            </a:r>
            <a:endParaRPr lang="en-US" dirty="0" smtClean="0"/>
          </a:p>
          <a:p>
            <a:r>
              <a:rPr lang="en-US" dirty="0" smtClean="0"/>
              <a:t>How to do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might skip around due to class interest</a:t>
            </a:r>
          </a:p>
          <a:p>
            <a:r>
              <a:rPr lang="en-US" dirty="0" smtClean="0"/>
              <a:t>Basic Tour of R-Studio</a:t>
            </a:r>
          </a:p>
          <a:p>
            <a:r>
              <a:rPr lang="en-US" dirty="0" smtClean="0"/>
              <a:t>Excel and Programming Basics</a:t>
            </a:r>
          </a:p>
          <a:p>
            <a:r>
              <a:rPr lang="en-US" dirty="0" smtClean="0"/>
              <a:t>R Statistics</a:t>
            </a:r>
          </a:p>
          <a:p>
            <a:r>
              <a:rPr lang="en-US" dirty="0" smtClean="0"/>
              <a:t>Data Basics</a:t>
            </a:r>
          </a:p>
          <a:p>
            <a:r>
              <a:rPr lang="en-US" dirty="0" smtClean="0"/>
              <a:t>Basic R Graphics</a:t>
            </a:r>
          </a:p>
          <a:p>
            <a:r>
              <a:rPr lang="en-US" dirty="0" smtClean="0"/>
              <a:t>Grammar of Graphics</a:t>
            </a:r>
          </a:p>
          <a:p>
            <a:r>
              <a:rPr lang="en-US" dirty="0" smtClean="0"/>
              <a:t>R File Formats and Publishing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16" y="2327563"/>
            <a:ext cx="3522240" cy="28989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1" y="540327"/>
            <a:ext cx="1809750" cy="720437"/>
          </a:xfrm>
          <a:prstGeom prst="wedgeRectCallout">
            <a:avLst>
              <a:gd name="adj1" fmla="val 7303"/>
              <a:gd name="adj2" fmla="val 256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will do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has Analysis add-on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88" y="1861967"/>
            <a:ext cx="3704762" cy="18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45" y="3764976"/>
            <a:ext cx="3761905" cy="2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4" y="1825625"/>
            <a:ext cx="3276190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common datasets::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8650" y="1590098"/>
            <a:ext cx="7809524" cy="5348770"/>
            <a:chOff x="628650" y="1590098"/>
            <a:chExt cx="7809524" cy="53487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590098"/>
              <a:ext cx="7809524" cy="188571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3475812"/>
              <a:ext cx="7809524" cy="22476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5415058"/>
              <a:ext cx="7057143" cy="1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0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err="1" smtClean="0"/>
              <a:t>str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7" y="3368521"/>
            <a:ext cx="4761905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aggregate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869"/>
            <a:ext cx="7632983" cy="38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" y="5292503"/>
            <a:ext cx="70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 is not present</a:t>
            </a:r>
          </a:p>
          <a:p>
            <a:r>
              <a:rPr lang="en-US" dirty="0" smtClean="0"/>
              <a:t>But easy to create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7869"/>
            <a:ext cx="5632068" cy="20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Min and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5" y="1825625"/>
            <a:ext cx="7276190" cy="1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5" y="3887008"/>
            <a:ext cx="2104762" cy="6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5" y="4797799"/>
            <a:ext cx="3133333" cy="1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75" y="3979229"/>
            <a:ext cx="3066667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Variance, Standard Deviation, and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6" y="2032402"/>
            <a:ext cx="3326251" cy="110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60" y="1835603"/>
            <a:ext cx="4579036" cy="143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" y="3744151"/>
            <a:ext cx="2095238" cy="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6" y="4001294"/>
            <a:ext cx="7990476" cy="28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04" y="3216075"/>
            <a:ext cx="192381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6" y="1825625"/>
            <a:ext cx="462216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23" y="2597613"/>
            <a:ext cx="2009524" cy="3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33" y="2464280"/>
            <a:ext cx="1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1136"/>
            <a:ext cx="3941720" cy="30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487008"/>
            <a:ext cx="5904762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8" y="4136230"/>
            <a:ext cx="5961905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and Stats book-more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1582"/>
            <a:ext cx="8024171" cy="3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0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Rank-Column, Apply and </a:t>
            </a:r>
            <a:r>
              <a:rPr lang="en-US" dirty="0" err="1" smtClean="0"/>
              <a:t>Lapply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1" y="1359349"/>
            <a:ext cx="8361905" cy="2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1" y="4238582"/>
            <a:ext cx="8438095" cy="1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1" y="5783327"/>
            <a:ext cx="5942857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3" y="1877484"/>
            <a:ext cx="85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523809" cy="15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3330387"/>
            <a:ext cx="5666667" cy="34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78" y="1690689"/>
            <a:ext cx="477942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421441"/>
            <a:ext cx="4400000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5343842"/>
            <a:ext cx="557142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multiple regressions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247787"/>
            <a:ext cx="5295238" cy="366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78" y="3098434"/>
            <a:ext cx="5095238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827"/>
            <a:ext cx="7886700" cy="1325563"/>
          </a:xfrm>
        </p:spPr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" y="1159721"/>
            <a:ext cx="8314286" cy="29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3769658"/>
            <a:ext cx="4036391" cy="3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5" y="2452397"/>
            <a:ext cx="4813038" cy="153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6" y="1965080"/>
            <a:ext cx="4096097" cy="48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5" y="3990109"/>
            <a:ext cx="5176111" cy="1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614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graphics for R</a:t>
            </a:r>
          </a:p>
          <a:p>
            <a:r>
              <a:rPr lang="en-US" dirty="0" smtClean="0"/>
              <a:t>Main statistical plots</a:t>
            </a:r>
          </a:p>
          <a:p>
            <a:r>
              <a:rPr lang="en-US" dirty="0" smtClean="0"/>
              <a:t>How to save images you create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Basic- Tour of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Console</a:t>
            </a:r>
          </a:p>
          <a:p>
            <a:pPr lvl="1"/>
            <a:r>
              <a:rPr lang="en-US" dirty="0" smtClean="0"/>
              <a:t>Vectors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Help</a:t>
            </a:r>
          </a:p>
          <a:p>
            <a:pPr lvl="1"/>
            <a:r>
              <a:rPr lang="en-US" dirty="0" smtClean="0"/>
              <a:t>Viewer</a:t>
            </a:r>
          </a:p>
          <a:p>
            <a:pPr lvl="1"/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Intellisense</a:t>
            </a:r>
          </a:p>
          <a:p>
            <a:pPr lvl="1"/>
            <a:r>
              <a:rPr lang="en-US" dirty="0" smtClean="0"/>
              <a:t>Cheat Sheets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lots of graphical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attice</a:t>
            </a:r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Cheat Sheet for </a:t>
            </a:r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It is complicated -&gt; Another module</a:t>
            </a:r>
          </a:p>
          <a:p>
            <a:r>
              <a:rPr lang="en-US" dirty="0" smtClean="0"/>
              <a:t>We’ll start with lattice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</a:p>
          <a:p>
            <a:r>
              <a:rPr lang="en-US" dirty="0" smtClean="0"/>
              <a:t>John Tukey</a:t>
            </a:r>
            <a:endParaRPr lang="en-US" dirty="0"/>
          </a:p>
        </p:txBody>
      </p:sp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996" y="506806"/>
            <a:ext cx="3379354" cy="486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ohn Tuk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57" y="2941206"/>
            <a:ext cx="2095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7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90" y="1973382"/>
            <a:ext cx="5980952" cy="1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4189409"/>
            <a:ext cx="4895238" cy="22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047" y="380288"/>
            <a:ext cx="39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plotlib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9" y="2229865"/>
            <a:ext cx="7000000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9" y="347390"/>
            <a:ext cx="3314286" cy="13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75" y="4343714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" y="1825625"/>
            <a:ext cx="337608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" y="2420936"/>
            <a:ext cx="4438095" cy="2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1" y="1201889"/>
            <a:ext cx="3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hist</a:t>
            </a:r>
            <a:r>
              <a:rPr lang="en-US" dirty="0" smtClean="0"/>
              <a:t> instructions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020" y="2497855"/>
            <a:ext cx="4438095" cy="25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1825625"/>
            <a:ext cx="6895238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" y="4264365"/>
            <a:ext cx="7657143" cy="3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95" y="4585561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graphics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19" y="3948544"/>
            <a:ext cx="3448773" cy="277091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6012" y="1189145"/>
            <a:ext cx="8459666" cy="2759400"/>
            <a:chOff x="296012" y="1189145"/>
            <a:chExt cx="8459666" cy="2759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12" y="1287595"/>
              <a:ext cx="4170998" cy="2660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1600" y="1189145"/>
              <a:ext cx="3574078" cy="2759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8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10" y="800642"/>
            <a:ext cx="1818118" cy="454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1" y="1548403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" y="1598896"/>
            <a:ext cx="9009371" cy="274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624"/>
            <a:ext cx="1887452" cy="53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88" y="4343714"/>
            <a:ext cx="4438095" cy="2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0338"/>
            <a:ext cx="3326825" cy="4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3066" y="110350"/>
            <a:ext cx="7880105" cy="6570848"/>
            <a:chOff x="343066" y="110350"/>
            <a:chExt cx="7880105" cy="65708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066" y="256011"/>
              <a:ext cx="2666667" cy="21619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53" y="1468611"/>
              <a:ext cx="3300395" cy="18697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9928" y="3338363"/>
              <a:ext cx="3282856" cy="18598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9928" y="4906026"/>
              <a:ext cx="3133447" cy="17751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10350"/>
              <a:ext cx="3651171" cy="20684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2178825"/>
              <a:ext cx="3585235" cy="203112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2649" y="4209946"/>
              <a:ext cx="3383935" cy="1917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3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3795</TotalTime>
  <Words>1536</Words>
  <Application>Microsoft Office PowerPoint</Application>
  <PresentationFormat>On-screen Show (4:3)</PresentationFormat>
  <Paragraphs>416</Paragraphs>
  <Slides>169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4" baseType="lpstr">
      <vt:lpstr>Arial</vt:lpstr>
      <vt:lpstr>Calibri</vt:lpstr>
      <vt:lpstr>Calibri Light</vt:lpstr>
      <vt:lpstr>Wingdings</vt:lpstr>
      <vt:lpstr>Office Theme</vt:lpstr>
      <vt:lpstr>Learn R-Studio from a Working Knowledge of Excel and Up Your Analytics Game</vt:lpstr>
      <vt:lpstr>Who am I?</vt:lpstr>
      <vt:lpstr>Who are you?</vt:lpstr>
      <vt:lpstr>Materials</vt:lpstr>
      <vt:lpstr>How this class will work</vt:lpstr>
      <vt:lpstr>The order of modules</vt:lpstr>
      <vt:lpstr>Our modules</vt:lpstr>
      <vt:lpstr>Excel and Stats book-more in depth</vt:lpstr>
      <vt:lpstr>Goals Basic- Tour of RStudio</vt:lpstr>
      <vt:lpstr>Project (Play along)</vt:lpstr>
      <vt:lpstr>Types of New Projects</vt:lpstr>
      <vt:lpstr>Give it a name</vt:lpstr>
      <vt:lpstr>PowerPoint Presentation</vt:lpstr>
      <vt:lpstr>Console</vt:lpstr>
      <vt:lpstr>Let’s create a new file</vt:lpstr>
      <vt:lpstr>Run a command in source view</vt:lpstr>
      <vt:lpstr>You can also run select and “Run”</vt:lpstr>
      <vt:lpstr>You can change and re-run</vt:lpstr>
      <vt:lpstr>Files</vt:lpstr>
      <vt:lpstr>Packages</vt:lpstr>
      <vt:lpstr>What is a package?</vt:lpstr>
      <vt:lpstr>Many ways to load packages</vt:lpstr>
      <vt:lpstr>Many ways to install packages</vt:lpstr>
      <vt:lpstr>Break</vt:lpstr>
      <vt:lpstr>Goals-Quick Tour (cont)</vt:lpstr>
      <vt:lpstr>Variables</vt:lpstr>
      <vt:lpstr>Environment</vt:lpstr>
      <vt:lpstr>List variables</vt:lpstr>
      <vt:lpstr>Vector victor</vt:lpstr>
      <vt:lpstr>Types</vt:lpstr>
      <vt:lpstr>Time to explore</vt:lpstr>
      <vt:lpstr>Environment filled up</vt:lpstr>
      <vt:lpstr>Clear it out</vt:lpstr>
      <vt:lpstr>Let’s look at car package</vt:lpstr>
      <vt:lpstr>View(Davis)</vt:lpstr>
      <vt:lpstr>Help</vt:lpstr>
      <vt:lpstr>Search Help</vt:lpstr>
      <vt:lpstr>History</vt:lpstr>
      <vt:lpstr>Cheat Sheets </vt:lpstr>
      <vt:lpstr>Global Options</vt:lpstr>
      <vt:lpstr>Project Options</vt:lpstr>
      <vt:lpstr>Code Menu</vt:lpstr>
      <vt:lpstr>Session and Working Directory</vt:lpstr>
      <vt:lpstr>Break</vt:lpstr>
      <vt:lpstr>Module 2 Goals</vt:lpstr>
      <vt:lpstr>Understanding R from Excel</vt:lpstr>
      <vt:lpstr>Type in Excel vs. R</vt:lpstr>
      <vt:lpstr>Vectors in R</vt:lpstr>
      <vt:lpstr>Can run operations on each item</vt:lpstr>
      <vt:lpstr>na =NULL</vt:lpstr>
      <vt:lpstr>Matrix</vt:lpstr>
      <vt:lpstr>Mo’ Matrix</vt:lpstr>
      <vt:lpstr>Tables in Excel =DataFrame in R</vt:lpstr>
      <vt:lpstr>DataFrame$ColumnName</vt:lpstr>
      <vt:lpstr>Import data from Excel</vt:lpstr>
      <vt:lpstr>We now have a tibbles</vt:lpstr>
      <vt:lpstr>Factors =categorical variables</vt:lpstr>
      <vt:lpstr>Data Provenance</vt:lpstr>
      <vt:lpstr>Other Data Imports- Read(base)</vt:lpstr>
      <vt:lpstr>Write and read data csv</vt:lpstr>
      <vt:lpstr>Ways to view data</vt:lpstr>
      <vt:lpstr>Subseting and filtering</vt:lpstr>
      <vt:lpstr>More ways to view data</vt:lpstr>
      <vt:lpstr>Filter in View mode</vt:lpstr>
      <vt:lpstr>Functions vs Sub</vt:lpstr>
      <vt:lpstr>Make your own functions</vt:lpstr>
      <vt:lpstr>Make it better</vt:lpstr>
      <vt:lpstr>Break</vt:lpstr>
      <vt:lpstr>Module 3 Goals</vt:lpstr>
      <vt:lpstr>Excel has Analysis add-on</vt:lpstr>
      <vt:lpstr>Let’s start with common datasets::</vt:lpstr>
      <vt:lpstr>cars</vt:lpstr>
      <vt:lpstr>Using an aggregate function</vt:lpstr>
      <vt:lpstr>Common stat functions</vt:lpstr>
      <vt:lpstr>Max and Min and Range</vt:lpstr>
      <vt:lpstr>Variance, Standard Deviation, and Correlation</vt:lpstr>
      <vt:lpstr>Diff function</vt:lpstr>
      <vt:lpstr>Sampling</vt:lpstr>
      <vt:lpstr>T-test</vt:lpstr>
      <vt:lpstr>Rank-Column, Apply and Lapply</vt:lpstr>
      <vt:lpstr>table</vt:lpstr>
      <vt:lpstr>Linear Regression</vt:lpstr>
      <vt:lpstr>Multivariate Linear Regression</vt:lpstr>
      <vt:lpstr>Other multiple regressions</vt:lpstr>
      <vt:lpstr>Dummy Variables</vt:lpstr>
      <vt:lpstr>Prediction</vt:lpstr>
      <vt:lpstr>Stats Cheat Sheet</vt:lpstr>
      <vt:lpstr>Break</vt:lpstr>
      <vt:lpstr>Module 4 Goals</vt:lpstr>
      <vt:lpstr>R has lots of graphical packages</vt:lpstr>
      <vt:lpstr>EDA</vt:lpstr>
      <vt:lpstr>Demo</vt:lpstr>
      <vt:lpstr>Demo (plotlib)</vt:lpstr>
      <vt:lpstr>histogram</vt:lpstr>
      <vt:lpstr>More hist instructions</vt:lpstr>
      <vt:lpstr>Export graphics</vt:lpstr>
      <vt:lpstr>plot</vt:lpstr>
      <vt:lpstr>PowerPoint Presentation</vt:lpstr>
      <vt:lpstr>PowerPoint Presentation</vt:lpstr>
      <vt:lpstr>Stem and leaf</vt:lpstr>
      <vt:lpstr>abline example</vt:lpstr>
      <vt:lpstr>boxplot</vt:lpstr>
      <vt:lpstr>density</vt:lpstr>
      <vt:lpstr>PowerPoint Presentation</vt:lpstr>
      <vt:lpstr>PowerPoint Presentation</vt:lpstr>
      <vt:lpstr>PowerPoint Presentation</vt:lpstr>
      <vt:lpstr>scatterplot</vt:lpstr>
      <vt:lpstr>Scatterplot matrices (pairs)</vt:lpstr>
      <vt:lpstr>Break</vt:lpstr>
      <vt:lpstr>Module 5 Goals</vt:lpstr>
      <vt:lpstr>dplyr</vt:lpstr>
      <vt:lpstr>Consistency allows tricks</vt:lpstr>
      <vt:lpstr>flights</vt:lpstr>
      <vt:lpstr>What items are incorrect type?</vt:lpstr>
      <vt:lpstr>Converting type for data</vt:lpstr>
      <vt:lpstr>dplyr operations on one table</vt:lpstr>
      <vt:lpstr>Group operations</vt:lpstr>
      <vt:lpstr>Combing columns</vt:lpstr>
      <vt:lpstr>Getting data to join</vt:lpstr>
      <vt:lpstr>Joining tables</vt:lpstr>
      <vt:lpstr>Think about it first</vt:lpstr>
      <vt:lpstr>Inner join</vt:lpstr>
      <vt:lpstr>Left join</vt:lpstr>
      <vt:lpstr>Right join</vt:lpstr>
      <vt:lpstr>Full Join </vt:lpstr>
      <vt:lpstr>Seamless inner join</vt:lpstr>
      <vt:lpstr>sqldf</vt:lpstr>
      <vt:lpstr>SQL Keywords</vt:lpstr>
      <vt:lpstr>SQL Keyword</vt:lpstr>
      <vt:lpstr>Break</vt:lpstr>
      <vt:lpstr>Module 6 Goals</vt:lpstr>
      <vt:lpstr>What is Grammar of Graphics?</vt:lpstr>
      <vt:lpstr>Graphics are built upon layers</vt:lpstr>
      <vt:lpstr>Example Time</vt:lpstr>
      <vt:lpstr>Another way to write it</vt:lpstr>
      <vt:lpstr>The result</vt:lpstr>
      <vt:lpstr>Geometric objects</vt:lpstr>
      <vt:lpstr>qplot</vt:lpstr>
      <vt:lpstr>qplot facets</vt:lpstr>
      <vt:lpstr>What are examples of facets?</vt:lpstr>
      <vt:lpstr>qplot -ERROR</vt:lpstr>
      <vt:lpstr>Box and jitter</vt:lpstr>
      <vt:lpstr>PowerPoint Presentation</vt:lpstr>
      <vt:lpstr>Cheat Sheet</vt:lpstr>
      <vt:lpstr>Break</vt:lpstr>
      <vt:lpstr>Module 7 Goals</vt:lpstr>
      <vt:lpstr>R has many different formats</vt:lpstr>
      <vt:lpstr>R Notebook</vt:lpstr>
      <vt:lpstr>PowerPoint Presentation</vt:lpstr>
      <vt:lpstr>Run chunk 1</vt:lpstr>
      <vt:lpstr>Many ways to Run</vt:lpstr>
      <vt:lpstr>Can preview document</vt:lpstr>
      <vt:lpstr>Preview</vt:lpstr>
      <vt:lpstr>Publish</vt:lpstr>
      <vt:lpstr>Publish Details</vt:lpstr>
      <vt:lpstr>Published!</vt:lpstr>
      <vt:lpstr>You can republish updates.</vt:lpstr>
      <vt:lpstr>R Markdown</vt:lpstr>
      <vt:lpstr>Can output multiple formats</vt:lpstr>
      <vt:lpstr>Can make presentations</vt:lpstr>
      <vt:lpstr>Knitr makes the presentation</vt:lpstr>
      <vt:lpstr>Shiny are interactive html apps</vt:lpstr>
      <vt:lpstr>Interactive HTML and R</vt:lpstr>
      <vt:lpstr>Install tufte</vt:lpstr>
      <vt:lpstr>Create a Tufte Handout</vt:lpstr>
      <vt:lpstr>Tufte Book/Handout</vt:lpstr>
      <vt:lpstr>Tufte HTML</vt:lpstr>
      <vt:lpstr>R Documentation</vt:lpstr>
      <vt:lpstr>Thanks all folks!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Romantic  IT Flatland</dc:title>
  <dc:creator>Bennett, Uriah S - (usb)</dc:creator>
  <cp:lastModifiedBy>don-E Merson</cp:lastModifiedBy>
  <cp:revision>178</cp:revision>
  <dcterms:created xsi:type="dcterms:W3CDTF">2017-10-09T17:44:16Z</dcterms:created>
  <dcterms:modified xsi:type="dcterms:W3CDTF">2017-10-25T05:52:19Z</dcterms:modified>
</cp:coreProperties>
</file>